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56" r:id="rId4"/>
    <p:sldId id="261" r:id="rId5"/>
    <p:sldId id="257" r:id="rId6"/>
    <p:sldId id="258" r:id="rId7"/>
    <p:sldId id="260" r:id="rId8"/>
    <p:sldId id="259" r:id="rId9"/>
    <p:sldId id="266" r:id="rId10"/>
    <p:sldId id="262" r:id="rId11"/>
    <p:sldId id="263" r:id="rId12"/>
    <p:sldId id="264" r:id="rId13"/>
    <p:sldId id="265" r:id="rId14"/>
    <p:sldId id="269" r:id="rId15"/>
    <p:sldId id="267" r:id="rId16"/>
    <p:sldId id="268" r:id="rId17"/>
    <p:sldId id="270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224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2015-09-17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286125" y="2719388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28528" tIns="228528" rIns="228528" bIns="228528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46050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6050" algn="l"/>
              </a:tabLst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6050" algn="l"/>
              </a:tabLst>
            </a:pPr>
            <a:r>
              <a:rPr kumimoji="0" lang="zh-CN" altLang="zh-CN" sz="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</a:rPr>
              <a:t/>
            </a:r>
            <a:br>
              <a:rPr kumimoji="0" lang="zh-CN" altLang="zh-CN" sz="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</a:rPr>
            </a:br>
            <a:endParaRPr kumimoji="0" lang="zh-CN" altLang="zh-CN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6050" algn="l"/>
              </a:tabLst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3286125" y="26781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482589"/>
              </p:ext>
            </p:extLst>
          </p:nvPr>
        </p:nvGraphicFramePr>
        <p:xfrm>
          <a:off x="251520" y="260648"/>
          <a:ext cx="8712968" cy="622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712968"/>
              </a:tblGrid>
              <a:tr h="612068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32080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Thrilled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fans rushed lo see David Beckham as he arrived in Japan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514350" lvl="0" indent="-514350" algn="l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AutoNum type="arabicPeriod"/>
                        <a:tabLst>
                          <a:tab pos="132080" algn="l"/>
                        </a:tabLst>
                      </a:pP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l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55575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In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 to celebrate my cousin's wedding, my uncle and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aunt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have arranged a party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lvl="0" indent="0" algn="l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55575" algn="l"/>
                        </a:tabLst>
                      </a:pP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55575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Karl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Marx wrote some of his books on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communism in the British</a:t>
                      </a:r>
                      <a:r>
                        <a:rPr lang="en-US" sz="3200" u="none" strike="noStrike" kern="1200" spc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Library, which has a splendid collection of books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altLang="zh-CN" sz="3200" u="none" strike="noStrike" kern="1200" spc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55575" algn="l"/>
                        </a:tabLst>
                      </a:pPr>
                      <a:endParaRPr lang="en-US" altLang="zh-CN" sz="3200" u="none" strike="noStrike" kern="1200" spc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ts val="3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55575" algn="l"/>
                        </a:tabLst>
                        <a:defRPr/>
                      </a:pPr>
                      <a:r>
                        <a:rPr lang="en-US" altLang="zh-CN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The ancient pots at the museum attract artists nationwide with their beautiful </a:t>
                      </a:r>
                      <a:r>
                        <a:rPr lang="en-US" altLang="zh-CN" sz="3200" u="none" strike="noStrike" kern="1200" spc="0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colours</a:t>
                      </a:r>
                      <a:r>
                        <a:rPr lang="en-US" altLang="zh-CN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excellent </a:t>
                      </a:r>
                      <a:r>
                        <a:rPr lang="en-US" altLang="zh-CN" sz="3200" u="none" strike="noStrike" spc="0" dirty="0" smtClean="0">
                          <a:solidFill>
                            <a:schemeClr val="bg1"/>
                          </a:solidFill>
                          <a:effectLst/>
                        </a:rPr>
                        <a:t>workmanship.</a:t>
                      </a:r>
                      <a:endParaRPr lang="zh-CN" altLang="zh-CN" sz="3200" u="none" strike="noStrike" spc="0" dirty="0" smtClean="0">
                        <a:solidFill>
                          <a:schemeClr val="bg1"/>
                        </a:solidFill>
                        <a:effectLst/>
                        <a:latin typeface="Times New Roman"/>
                        <a:ea typeface="+mn-ea"/>
                      </a:endParaRPr>
                    </a:p>
                    <a:p>
                      <a:pPr marL="342900" lvl="0" indent="-34290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AutoNum type="arabicPeriod"/>
                        <a:tabLst>
                          <a:tab pos="155575" algn="l"/>
                        </a:tabLst>
                      </a:pPr>
                      <a:endParaRPr lang="zh-CN" sz="3200" u="none" strike="noStrike" spc="0" dirty="0">
                        <a:solidFill>
                          <a:schemeClr val="bg1"/>
                        </a:solidFill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0" marR="0" marT="0" marB="0"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3286125" y="2757488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28528" tIns="228528" rIns="228528" bIns="228528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142875" algn="l"/>
              </a:tabLs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2875" algn="l"/>
              </a:tabLst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2875" algn="l"/>
              </a:tabLst>
            </a:pPr>
            <a:r>
              <a:rPr kumimoji="0" lang="zh-CN" altLang="zh-CN" sz="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</a:rPr>
              <a:t/>
            </a:r>
            <a:br>
              <a:rPr kumimoji="0" lang="zh-CN" altLang="zh-CN" sz="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</a:rPr>
            </a:br>
            <a:endParaRPr kumimoji="0" lang="zh-CN" altLang="zh-CN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42875" algn="l"/>
              </a:tabLst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410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8" t="3947" r="14684"/>
          <a:stretch/>
        </p:blipFill>
        <p:spPr bwMode="auto">
          <a:xfrm rot="5400000">
            <a:off x="1025739" y="280825"/>
            <a:ext cx="6741369" cy="6179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723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" t="3195" r="8494"/>
          <a:stretch/>
        </p:blipFill>
        <p:spPr bwMode="auto">
          <a:xfrm rot="5400000">
            <a:off x="1348372" y="665938"/>
            <a:ext cx="6750756" cy="5633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815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9" t="3601" r="6736" b="4325"/>
          <a:stretch/>
        </p:blipFill>
        <p:spPr bwMode="auto">
          <a:xfrm rot="5400000">
            <a:off x="1455569" y="524144"/>
            <a:ext cx="6858790" cy="5810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001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" r="6536"/>
          <a:stretch/>
        </p:blipFill>
        <p:spPr bwMode="auto">
          <a:xfrm rot="5400000">
            <a:off x="1299330" y="586843"/>
            <a:ext cx="7049395" cy="583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001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3822" y="0"/>
            <a:ext cx="9144000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u="sng" dirty="0">
                <a:solidFill>
                  <a:schemeClr val="bg1"/>
                </a:solidFill>
              </a:rPr>
              <a:t>Dear Headmaster,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i="1" u="sng" dirty="0">
                <a:solidFill>
                  <a:schemeClr val="bg1"/>
                </a:solidFill>
              </a:rPr>
              <a:t>We have been asked about our opinions on opening </a:t>
            </a:r>
            <a:r>
              <a:rPr lang="en-US" altLang="zh-CN" sz="2800" i="1" u="sng" dirty="0" err="1">
                <a:solidFill>
                  <a:schemeClr val="bg1"/>
                </a:solidFill>
              </a:rPr>
              <a:t>iPad</a:t>
            </a:r>
            <a:r>
              <a:rPr lang="en-US" altLang="zh-CN" sz="2800" i="1" u="sng" dirty="0">
                <a:solidFill>
                  <a:schemeClr val="bg1"/>
                </a:solidFill>
              </a:rPr>
              <a:t> classrooms.</a:t>
            </a:r>
            <a:r>
              <a:rPr lang="en-US" altLang="zh-CN" sz="2800" dirty="0">
                <a:solidFill>
                  <a:schemeClr val="bg1"/>
                </a:solidFill>
              </a:rPr>
              <a:t> I am </a:t>
            </a:r>
            <a:r>
              <a:rPr lang="en-US" altLang="zh-CN" sz="2800" b="1" i="1" dirty="0">
                <a:solidFill>
                  <a:srgbClr val="FFFF00"/>
                </a:solidFill>
              </a:rPr>
              <a:t>in favor of </a:t>
            </a:r>
            <a:r>
              <a:rPr lang="en-US" altLang="zh-CN" sz="2800" dirty="0">
                <a:solidFill>
                  <a:schemeClr val="bg1"/>
                </a:solidFill>
              </a:rPr>
              <a:t>this plan for the following reasons. </a:t>
            </a:r>
            <a:r>
              <a:rPr lang="en-US" altLang="zh-CN" sz="2800" b="1" i="1" dirty="0">
                <a:solidFill>
                  <a:srgbClr val="FFFF00"/>
                </a:solidFill>
              </a:rPr>
              <a:t>To begin with</a:t>
            </a:r>
            <a:r>
              <a:rPr lang="en-US" altLang="zh-CN" sz="2800" dirty="0">
                <a:solidFill>
                  <a:schemeClr val="bg1"/>
                </a:solidFill>
              </a:rPr>
              <a:t>, everyone learns differently. Students can customize their </a:t>
            </a:r>
            <a:r>
              <a:rPr lang="en-US" altLang="zh-CN" sz="2800" dirty="0" err="1">
                <a:solidFill>
                  <a:schemeClr val="bg1"/>
                </a:solidFill>
              </a:rPr>
              <a:t>iPad</a:t>
            </a:r>
            <a:r>
              <a:rPr lang="en-US" altLang="zh-CN" sz="2800" dirty="0">
                <a:solidFill>
                  <a:schemeClr val="bg1"/>
                </a:solidFill>
              </a:rPr>
              <a:t> with materials that fit their level and learning style, and thus tailor it to different needs. </a:t>
            </a:r>
            <a:r>
              <a:rPr lang="en-US" altLang="zh-CN" sz="2800" b="1" i="1" dirty="0">
                <a:solidFill>
                  <a:srgbClr val="FFFF00"/>
                </a:solidFill>
              </a:rPr>
              <a:t>Moreover,</a:t>
            </a:r>
            <a:r>
              <a:rPr lang="en-US" altLang="zh-CN" sz="2800" dirty="0">
                <a:solidFill>
                  <a:schemeClr val="bg1"/>
                </a:solidFill>
              </a:rPr>
              <a:t> when connected to the Internet, students can interact with teachers and classmates about </a:t>
            </a:r>
            <a:r>
              <a:rPr lang="en-US" altLang="zh-CN" sz="2800" b="1" i="1" dirty="0">
                <a:solidFill>
                  <a:srgbClr val="FFFF00"/>
                </a:solidFill>
              </a:rPr>
              <a:t>what </a:t>
            </a:r>
            <a:r>
              <a:rPr lang="en-US" altLang="zh-CN" sz="2800" dirty="0">
                <a:solidFill>
                  <a:schemeClr val="bg1"/>
                </a:solidFill>
              </a:rPr>
              <a:t>they learn more conveniently. </a:t>
            </a:r>
            <a:r>
              <a:rPr lang="en-US" altLang="zh-CN" sz="2800" b="1" i="1" dirty="0">
                <a:solidFill>
                  <a:srgbClr val="FFFF00"/>
                </a:solidFill>
              </a:rPr>
              <a:t>For the sake of </a:t>
            </a:r>
            <a:r>
              <a:rPr lang="en-US" altLang="zh-CN" sz="2800" dirty="0">
                <a:solidFill>
                  <a:schemeClr val="bg1"/>
                </a:solidFill>
              </a:rPr>
              <a:t>environmental protection, opening </a:t>
            </a:r>
            <a:r>
              <a:rPr lang="en-US" altLang="zh-CN" sz="2800" dirty="0" err="1">
                <a:solidFill>
                  <a:schemeClr val="bg1"/>
                </a:solidFill>
              </a:rPr>
              <a:t>iPad</a:t>
            </a:r>
            <a:r>
              <a:rPr lang="en-US" altLang="zh-CN" sz="2800" dirty="0">
                <a:solidFill>
                  <a:schemeClr val="bg1"/>
                </a:solidFill>
              </a:rPr>
              <a:t> classrooms is a good way to save trees that we have been cutting down for paper. Most importantly, I believe students will develop their interests in the subjects by enjoying a new way of learning.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I hope you would </a:t>
            </a:r>
            <a:r>
              <a:rPr lang="en-US" altLang="zh-CN" sz="2800" b="1" i="1" dirty="0">
                <a:solidFill>
                  <a:srgbClr val="FFFF00"/>
                </a:solidFill>
              </a:rPr>
              <a:t>take my ideas into consideration </a:t>
            </a:r>
            <a:r>
              <a:rPr lang="en-US" altLang="zh-CN" sz="2800" dirty="0">
                <a:solidFill>
                  <a:schemeClr val="bg1"/>
                </a:solidFill>
              </a:rPr>
              <a:t>and we look forward to attending an </a:t>
            </a:r>
            <a:r>
              <a:rPr lang="en-US" altLang="zh-CN" sz="2800" dirty="0" err="1">
                <a:solidFill>
                  <a:schemeClr val="bg1"/>
                </a:solidFill>
              </a:rPr>
              <a:t>iPad</a:t>
            </a:r>
            <a:r>
              <a:rPr lang="en-US" altLang="zh-CN" sz="2800" dirty="0">
                <a:solidFill>
                  <a:schemeClr val="bg1"/>
                </a:solidFill>
              </a:rPr>
              <a:t> class. </a:t>
            </a:r>
            <a:endParaRPr lang="zh-CN" altLang="zh-CN" sz="2800" dirty="0">
              <a:solidFill>
                <a:schemeClr val="bg1"/>
              </a:solidFill>
            </a:endParaRPr>
          </a:p>
          <a:p>
            <a:pPr algn="r"/>
            <a:r>
              <a:rPr lang="en-US" altLang="zh-CN" sz="2800" u="sng" dirty="0">
                <a:solidFill>
                  <a:schemeClr val="bg1"/>
                </a:solidFill>
              </a:rPr>
              <a:t>Yours sincerely,</a:t>
            </a:r>
            <a:endParaRPr lang="zh-CN" altLang="zh-CN" sz="2800" dirty="0">
              <a:solidFill>
                <a:schemeClr val="bg1"/>
              </a:solidFill>
            </a:endParaRPr>
          </a:p>
          <a:p>
            <a:pPr algn="r"/>
            <a:r>
              <a:rPr lang="en-US" altLang="zh-CN" sz="2800" u="sng" dirty="0">
                <a:solidFill>
                  <a:schemeClr val="bg1"/>
                </a:solidFill>
              </a:rPr>
              <a:t>Li </a:t>
            </a:r>
            <a:r>
              <a:rPr lang="en-US" altLang="zh-CN" sz="2800" u="sng" dirty="0" err="1">
                <a:solidFill>
                  <a:schemeClr val="bg1"/>
                </a:solidFill>
              </a:rPr>
              <a:t>Hua</a:t>
            </a:r>
            <a:r>
              <a:rPr lang="en-US" altLang="zh-CN" sz="2800" u="sng" dirty="0">
                <a:solidFill>
                  <a:schemeClr val="bg1"/>
                </a:solidFill>
              </a:rPr>
              <a:t>   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22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" t="203" r="36782" b="11990"/>
          <a:stretch/>
        </p:blipFill>
        <p:spPr bwMode="auto">
          <a:xfrm rot="5400000">
            <a:off x="1688796" y="-357157"/>
            <a:ext cx="6741369" cy="7455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023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1" t="13762" b="15881"/>
          <a:stretch/>
        </p:blipFill>
        <p:spPr bwMode="auto">
          <a:xfrm rot="5400000">
            <a:off x="94084" y="1584144"/>
            <a:ext cx="7371655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723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2965" y="1628800"/>
            <a:ext cx="94881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</a:rPr>
              <a:t>Assignment</a:t>
            </a:r>
          </a:p>
          <a:p>
            <a:endParaRPr lang="en-US" altLang="zh-CN" sz="5400" dirty="0" smtClean="0">
              <a:solidFill>
                <a:schemeClr val="bg1"/>
              </a:solidFill>
            </a:endParaRPr>
          </a:p>
          <a:p>
            <a:r>
              <a:rPr lang="en-US" altLang="zh-CN" sz="5400" dirty="0" smtClean="0">
                <a:solidFill>
                  <a:schemeClr val="bg1"/>
                </a:solidFill>
              </a:rPr>
              <a:t>1. </a:t>
            </a:r>
            <a:r>
              <a:rPr lang="zh-CN" altLang="en-US" sz="5400" dirty="0" smtClean="0">
                <a:solidFill>
                  <a:schemeClr val="bg1"/>
                </a:solidFill>
              </a:rPr>
              <a:t>背诵范文（</a:t>
            </a:r>
            <a:r>
              <a:rPr lang="en-US" altLang="zh-CN" sz="5400" dirty="0" err="1" smtClean="0">
                <a:solidFill>
                  <a:schemeClr val="bg1"/>
                </a:solidFill>
              </a:rPr>
              <a:t>iPad</a:t>
            </a:r>
            <a:r>
              <a:rPr lang="en-US" altLang="zh-CN" sz="5400" dirty="0" smtClean="0">
                <a:solidFill>
                  <a:schemeClr val="bg1"/>
                </a:solidFill>
              </a:rPr>
              <a:t> classrooms</a:t>
            </a:r>
            <a:r>
              <a:rPr lang="zh-CN" altLang="en-US" sz="5400" dirty="0" smtClean="0">
                <a:solidFill>
                  <a:schemeClr val="bg1"/>
                </a:solidFill>
              </a:rPr>
              <a:t>）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666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1328942"/>
              </p:ext>
            </p:extLst>
          </p:nvPr>
        </p:nvGraphicFramePr>
        <p:xfrm>
          <a:off x="323528" y="404664"/>
          <a:ext cx="8193509" cy="5778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93509"/>
              </a:tblGrid>
              <a:tr h="5588208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2240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“Do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treat your cloths roughly”,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said my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mother. “They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will last longer if you wash them carefully and fold them up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neatly”.</a:t>
                      </a: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2240" algn="l"/>
                        </a:tabLst>
                      </a:pP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6050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 The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nice was gelling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tenser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 the lime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6050" algn="l"/>
                        </a:tabLst>
                      </a:pP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6050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 The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possibility of renting that furnished flat lo me is very small -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owner of the flat is asking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too much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money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6050" algn="l"/>
                        </a:tabLst>
                      </a:pP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lvl="0" indent="0" algn="just">
                        <a:lnSpc>
                          <a:spcPts val="3500"/>
                        </a:lnSpc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+mj-lt"/>
                        <a:buNone/>
                        <a:tabLst>
                          <a:tab pos="146050" algn="l"/>
                        </a:tabLst>
                      </a:pP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 Royal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families and ordinary families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are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alike. They often have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disagreement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 </a:t>
                      </a:r>
                      <a:r>
                        <a:rPr lang="en-US" sz="3200" u="none" strike="noStrike" kern="1200" spc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sometimes </a:t>
                      </a:r>
                      <a:r>
                        <a:rPr lang="en-US" sz="3200" u="none" strike="noStrike" kern="120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quarrel!</a:t>
                      </a:r>
                      <a:endParaRPr lang="zh-CN" sz="3200" u="none" strike="noStrike" kern="120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286125" y="275748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  <a:t/>
            </a:r>
            <a:br>
              <a:rPr kumimoji="0" lang="zh-CN" altLang="zh-CN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rPr>
            </a:b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221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04813"/>
            <a:ext cx="10341293" cy="44480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514350" indent="-514350">
              <a:lnSpc>
                <a:spcPct val="150000"/>
              </a:lnSpc>
              <a:buFontTx/>
              <a:buAutoNum type="arabicPeriod"/>
              <a:defRPr/>
            </a:pPr>
            <a:r>
              <a:rPr lang="zh-CN" altLang="en-US" sz="3200" dirty="0" smtClean="0">
                <a:solidFill>
                  <a:schemeClr val="bg1"/>
                </a:solidFill>
              </a:rPr>
              <a:t>优雅</a:t>
            </a:r>
            <a:r>
              <a:rPr lang="zh-CN" altLang="en-US" sz="3200" dirty="0">
                <a:solidFill>
                  <a:schemeClr val="bg1"/>
                </a:solidFill>
              </a:rPr>
              <a:t>的</a:t>
            </a:r>
            <a:r>
              <a:rPr lang="zh-CN" altLang="en-US" sz="3200" dirty="0" smtClean="0">
                <a:solidFill>
                  <a:schemeClr val="bg1"/>
                </a:solidFill>
              </a:rPr>
              <a:t>前沿</a:t>
            </a:r>
            <a:r>
              <a:rPr lang="zh-CN" altLang="en-US" sz="3200" dirty="0">
                <a:solidFill>
                  <a:schemeClr val="bg1"/>
                </a:solidFill>
              </a:rPr>
              <a:t>的</a:t>
            </a:r>
            <a:r>
              <a:rPr lang="en-US" altLang="zh-CN" sz="3200" dirty="0">
                <a:solidFill>
                  <a:schemeClr val="bg1"/>
                </a:solidFill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</a:rPr>
              <a:t>2. </a:t>
            </a:r>
            <a:r>
              <a:rPr lang="zh-CN" altLang="en-US" sz="3200" dirty="0" smtClean="0">
                <a:solidFill>
                  <a:schemeClr val="bg1"/>
                </a:solidFill>
              </a:rPr>
              <a:t>不管不顾</a:t>
            </a:r>
            <a:r>
              <a:rPr lang="en-US" altLang="zh-CN" sz="3200" dirty="0">
                <a:solidFill>
                  <a:schemeClr val="bg1"/>
                </a:solidFill>
              </a:rPr>
              <a:t>		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 marL="514350" indent="-514350">
              <a:lnSpc>
                <a:spcPct val="150000"/>
              </a:lnSpc>
              <a:buAutoNum type="arabicPeriod" startAt="3"/>
              <a:defRPr/>
            </a:pPr>
            <a:r>
              <a:rPr lang="zh-CN" altLang="en-US" sz="3200" dirty="0" smtClean="0">
                <a:solidFill>
                  <a:schemeClr val="bg1"/>
                </a:solidFill>
              </a:rPr>
              <a:t>液体</a:t>
            </a:r>
            <a:r>
              <a:rPr lang="en-US" altLang="zh-CN" sz="3200" dirty="0">
                <a:solidFill>
                  <a:schemeClr val="bg1"/>
                </a:solidFill>
              </a:rPr>
              <a:t>			 </a:t>
            </a:r>
            <a:r>
              <a:rPr lang="en-US" altLang="zh-CN" sz="3200" dirty="0" smtClean="0">
                <a:solidFill>
                  <a:schemeClr val="bg1"/>
                </a:solidFill>
              </a:rPr>
              <a:t>	4. </a:t>
            </a:r>
            <a:r>
              <a:rPr lang="zh-CN" altLang="en-US" sz="3200" dirty="0">
                <a:solidFill>
                  <a:schemeClr val="bg1"/>
                </a:solidFill>
              </a:rPr>
              <a:t>前进</a:t>
            </a:r>
            <a:r>
              <a:rPr lang="en-US" altLang="zh-CN" sz="3200" dirty="0">
                <a:solidFill>
                  <a:schemeClr val="bg1"/>
                </a:solidFill>
              </a:rPr>
              <a:t>					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200" dirty="0">
                <a:solidFill>
                  <a:schemeClr val="bg1"/>
                </a:solidFill>
              </a:rPr>
              <a:t>5</a:t>
            </a:r>
            <a:r>
              <a:rPr lang="en-US" altLang="zh-CN" sz="3200" dirty="0" smtClean="0">
                <a:solidFill>
                  <a:schemeClr val="bg1"/>
                </a:solidFill>
              </a:rPr>
              <a:t>. </a:t>
            </a:r>
            <a:r>
              <a:rPr lang="zh-CN" altLang="en-US" sz="3200" dirty="0" smtClean="0">
                <a:solidFill>
                  <a:schemeClr val="bg1"/>
                </a:solidFill>
              </a:rPr>
              <a:t>部门</a:t>
            </a:r>
            <a:r>
              <a:rPr lang="en-US" altLang="zh-CN" sz="3200" dirty="0" smtClean="0">
                <a:solidFill>
                  <a:schemeClr val="bg1"/>
                </a:solidFill>
              </a:rPr>
              <a:t>				6. </a:t>
            </a:r>
            <a:r>
              <a:rPr lang="zh-CN" altLang="en-US" sz="3200" dirty="0" smtClean="0">
                <a:solidFill>
                  <a:schemeClr val="bg1"/>
                </a:solidFill>
              </a:rPr>
              <a:t>提名</a:t>
            </a:r>
            <a:r>
              <a:rPr lang="en-US" altLang="zh-CN" sz="3200" dirty="0">
                <a:solidFill>
                  <a:schemeClr val="bg1"/>
                </a:solidFill>
              </a:rPr>
              <a:t>			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200" dirty="0" smtClean="0">
                <a:solidFill>
                  <a:schemeClr val="bg1"/>
                </a:solidFill>
              </a:rPr>
              <a:t>7. </a:t>
            </a:r>
            <a:r>
              <a:rPr lang="zh-CN" altLang="en-US" sz="3200" dirty="0" smtClean="0">
                <a:solidFill>
                  <a:schemeClr val="bg1"/>
                </a:solidFill>
              </a:rPr>
              <a:t>最小量</a:t>
            </a:r>
            <a:r>
              <a:rPr lang="en-US" altLang="zh-CN" sz="3200" dirty="0">
                <a:solidFill>
                  <a:schemeClr val="bg1"/>
                </a:solidFill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</a:rPr>
              <a:t>			8. </a:t>
            </a:r>
            <a:r>
              <a:rPr lang="zh-CN" altLang="en-US" sz="3200" dirty="0" smtClean="0">
                <a:solidFill>
                  <a:schemeClr val="bg1"/>
                </a:solidFill>
              </a:rPr>
              <a:t>密度</a:t>
            </a:r>
            <a:r>
              <a:rPr lang="en-US" altLang="zh-CN" sz="3200" dirty="0">
                <a:solidFill>
                  <a:schemeClr val="bg1"/>
                </a:solidFill>
              </a:rPr>
              <a:t>			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3200" dirty="0" smtClean="0">
                <a:solidFill>
                  <a:schemeClr val="bg1"/>
                </a:solidFill>
              </a:rPr>
              <a:t>9. </a:t>
            </a:r>
            <a:r>
              <a:rPr lang="zh-CN" altLang="en-US" sz="3200" dirty="0">
                <a:solidFill>
                  <a:schemeClr val="bg1"/>
                </a:solidFill>
              </a:rPr>
              <a:t>监控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</a:rPr>
              <a:t>				10. </a:t>
            </a:r>
            <a:r>
              <a:rPr lang="zh-CN" altLang="en-US" sz="3200" dirty="0">
                <a:solidFill>
                  <a:schemeClr val="bg1"/>
                </a:solidFill>
              </a:rPr>
              <a:t>拥挤堵塞</a:t>
            </a:r>
            <a:endParaRPr lang="en-US" altLang="zh-CN" sz="3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74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4774" y="117693"/>
            <a:ext cx="8964488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3200" dirty="0">
                <a:solidFill>
                  <a:schemeClr val="bg1"/>
                </a:solidFill>
              </a:rPr>
              <a:t>假定你是李华，贵校在学生中征集意见，询问学生是否赞成开设</a:t>
            </a:r>
            <a:r>
              <a:rPr lang="en-US" altLang="zh-CN" sz="3200" dirty="0" err="1">
                <a:solidFill>
                  <a:schemeClr val="bg1"/>
                </a:solidFill>
              </a:rPr>
              <a:t>iPad</a:t>
            </a:r>
            <a:r>
              <a:rPr lang="zh-CN" altLang="zh-CN" sz="3200" dirty="0">
                <a:solidFill>
                  <a:schemeClr val="bg1"/>
                </a:solidFill>
              </a:rPr>
              <a:t>课堂（</a:t>
            </a:r>
            <a:r>
              <a:rPr lang="en-US" altLang="zh-CN" sz="3200" dirty="0" err="1">
                <a:solidFill>
                  <a:schemeClr val="bg1"/>
                </a:solidFill>
              </a:rPr>
              <a:t>iPad</a:t>
            </a:r>
            <a:r>
              <a:rPr lang="en-US" altLang="zh-CN" sz="3200" dirty="0">
                <a:solidFill>
                  <a:schemeClr val="bg1"/>
                </a:solidFill>
              </a:rPr>
              <a:t> classrooms</a:t>
            </a:r>
            <a:r>
              <a:rPr lang="zh-CN" altLang="zh-CN" sz="3200" dirty="0">
                <a:solidFill>
                  <a:schemeClr val="bg1"/>
                </a:solidFill>
              </a:rPr>
              <a:t>）。你支持开设</a:t>
            </a:r>
            <a:r>
              <a:rPr lang="en-US" altLang="zh-CN" sz="3200" dirty="0" err="1">
                <a:solidFill>
                  <a:schemeClr val="bg1"/>
                </a:solidFill>
              </a:rPr>
              <a:t>iPad</a:t>
            </a:r>
            <a:r>
              <a:rPr lang="zh-CN" altLang="zh-CN" sz="3200" dirty="0">
                <a:solidFill>
                  <a:schemeClr val="bg1"/>
                </a:solidFill>
              </a:rPr>
              <a:t>课堂；请给校长写一封建议信，要点如下：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1. </a:t>
            </a:r>
            <a:r>
              <a:rPr lang="zh-CN" altLang="zh-CN" sz="3200" dirty="0">
                <a:solidFill>
                  <a:schemeClr val="bg1"/>
                </a:solidFill>
              </a:rPr>
              <a:t>资源丰富；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2. </a:t>
            </a:r>
            <a:r>
              <a:rPr lang="zh-CN" altLang="zh-CN" sz="3200" dirty="0">
                <a:solidFill>
                  <a:schemeClr val="bg1"/>
                </a:solidFill>
              </a:rPr>
              <a:t>促进交流；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3. </a:t>
            </a:r>
            <a:r>
              <a:rPr lang="zh-CN" altLang="zh-CN" sz="3200" dirty="0">
                <a:solidFill>
                  <a:schemeClr val="bg1"/>
                </a:solidFill>
              </a:rPr>
              <a:t>利于环保；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</a:rPr>
              <a:t>4. </a:t>
            </a:r>
            <a:r>
              <a:rPr lang="zh-CN" altLang="zh-CN" sz="3200" dirty="0">
                <a:solidFill>
                  <a:schemeClr val="bg1"/>
                </a:solidFill>
              </a:rPr>
              <a:t>其他理由</a:t>
            </a:r>
            <a:r>
              <a:rPr lang="zh-CN" altLang="zh-CN" sz="3200" dirty="0" smtClean="0">
                <a:solidFill>
                  <a:schemeClr val="bg1"/>
                </a:solidFill>
              </a:rPr>
              <a:t>。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3200" b="1" i="1" dirty="0" smtClean="0">
                <a:solidFill>
                  <a:srgbClr val="FFFF00"/>
                </a:solidFill>
              </a:rPr>
              <a:t>反思：写了几句话？每一句是什么句型？</a:t>
            </a:r>
            <a:endParaRPr lang="zh-CN" altLang="zh-CN" sz="3200" b="1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06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9148" y="834971"/>
            <a:ext cx="9036496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from my perspective/ as far as I am concerned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approve  of / advocate/ in favor of</a:t>
            </a:r>
          </a:p>
          <a:p>
            <a:endParaRPr lang="en-US" altLang="zh-CN" sz="3200" dirty="0" smtClean="0">
              <a:solidFill>
                <a:schemeClr val="bg1"/>
              </a:solidFill>
            </a:endParaRPr>
          </a:p>
          <a:p>
            <a:r>
              <a:rPr lang="zh-CN" altLang="zh-CN" sz="3600" b="1" dirty="0">
                <a:solidFill>
                  <a:srgbClr val="FFFF00"/>
                </a:solidFill>
              </a:rPr>
              <a:t>资源</a:t>
            </a:r>
            <a:r>
              <a:rPr lang="zh-CN" altLang="zh-CN" sz="3600" b="1" dirty="0" smtClean="0">
                <a:solidFill>
                  <a:srgbClr val="FFFF00"/>
                </a:solidFill>
              </a:rPr>
              <a:t>丰富</a:t>
            </a:r>
            <a:endParaRPr lang="en-US" altLang="zh-CN" sz="3600" b="1" dirty="0" smtClean="0">
              <a:solidFill>
                <a:srgbClr val="FFFF00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countless   abundant   numerous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broaden mind/horizon</a:t>
            </a:r>
          </a:p>
          <a:p>
            <a:endParaRPr lang="en-US" altLang="zh-CN" sz="3600" b="1" dirty="0" smtClean="0">
              <a:solidFill>
                <a:srgbClr val="FFFF00"/>
              </a:solidFill>
            </a:endParaRPr>
          </a:p>
          <a:p>
            <a:r>
              <a:rPr lang="zh-CN" altLang="zh-CN" sz="3600" b="1" dirty="0" smtClean="0">
                <a:solidFill>
                  <a:srgbClr val="FFFF00"/>
                </a:solidFill>
              </a:rPr>
              <a:t>促进</a:t>
            </a:r>
            <a:r>
              <a:rPr lang="zh-CN" altLang="zh-CN" sz="3600" b="1" dirty="0">
                <a:solidFill>
                  <a:srgbClr val="FFFF00"/>
                </a:solidFill>
              </a:rPr>
              <a:t>交流</a:t>
            </a:r>
            <a:endParaRPr lang="en-US" altLang="zh-CN" sz="3600" b="1" dirty="0">
              <a:solidFill>
                <a:srgbClr val="FFFF00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Tighten / prompt / enhance communication</a:t>
            </a:r>
            <a:endParaRPr lang="en-US" altLang="zh-CN" sz="3200" dirty="0">
              <a:solidFill>
                <a:schemeClr val="bg1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build a bridge between…  .</a:t>
            </a:r>
          </a:p>
        </p:txBody>
      </p:sp>
      <p:sp>
        <p:nvSpPr>
          <p:cNvPr id="2" name="矩形 1"/>
          <p:cNvSpPr/>
          <p:nvPr/>
        </p:nvSpPr>
        <p:spPr>
          <a:xfrm>
            <a:off x="157728" y="215048"/>
            <a:ext cx="2037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3600" b="1" dirty="0">
                <a:solidFill>
                  <a:srgbClr val="FFFF00"/>
                </a:solidFill>
              </a:rPr>
              <a:t>是否赞成</a:t>
            </a:r>
            <a:endParaRPr lang="zh-CN" altLang="en-US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20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03649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FFFF00"/>
                </a:solidFill>
              </a:rPr>
              <a:t>利于</a:t>
            </a:r>
            <a:r>
              <a:rPr lang="zh-CN" altLang="zh-CN" sz="3600" b="1" dirty="0" smtClean="0">
                <a:solidFill>
                  <a:srgbClr val="FFFF00"/>
                </a:solidFill>
              </a:rPr>
              <a:t>环保</a:t>
            </a:r>
            <a:endParaRPr lang="en-US" altLang="zh-CN" sz="3600" b="1" dirty="0" smtClean="0">
              <a:solidFill>
                <a:srgbClr val="FFFF00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environmentally </a:t>
            </a:r>
            <a:r>
              <a:rPr lang="en-US" altLang="zh-CN" sz="3200" dirty="0">
                <a:solidFill>
                  <a:schemeClr val="bg1"/>
                </a:solidFill>
              </a:rPr>
              <a:t>friendly/ eco-friendly/ low </a:t>
            </a:r>
            <a:r>
              <a:rPr lang="en-US" altLang="zh-CN" sz="3200" dirty="0" smtClean="0">
                <a:solidFill>
                  <a:schemeClr val="bg1"/>
                </a:solidFill>
              </a:rPr>
              <a:t>-carbon </a:t>
            </a:r>
            <a:r>
              <a:rPr lang="en-US" altLang="zh-CN" sz="3200" dirty="0">
                <a:solidFill>
                  <a:schemeClr val="bg1"/>
                </a:solidFill>
              </a:rPr>
              <a:t>lifestyle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be </a:t>
            </a:r>
            <a:r>
              <a:rPr lang="en-US" altLang="zh-CN" sz="3200" dirty="0">
                <a:solidFill>
                  <a:schemeClr val="bg1"/>
                </a:solidFill>
              </a:rPr>
              <a:t>made of / be made </a:t>
            </a:r>
            <a:r>
              <a:rPr lang="en-US" altLang="zh-CN" sz="3200" dirty="0" smtClean="0">
                <a:solidFill>
                  <a:schemeClr val="bg1"/>
                </a:solidFill>
              </a:rPr>
              <a:t>from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reduce </a:t>
            </a:r>
            <a:r>
              <a:rPr lang="en-US" altLang="zh-CN" sz="3200" dirty="0">
                <a:solidFill>
                  <a:schemeClr val="bg1"/>
                </a:solidFill>
              </a:rPr>
              <a:t>the </a:t>
            </a:r>
            <a:r>
              <a:rPr lang="en-US" altLang="zh-CN" sz="3200" dirty="0" smtClean="0">
                <a:solidFill>
                  <a:schemeClr val="bg1"/>
                </a:solidFill>
              </a:rPr>
              <a:t>consumption</a:t>
            </a:r>
          </a:p>
          <a:p>
            <a:endParaRPr lang="en-US" altLang="zh-CN" sz="3200" dirty="0">
              <a:solidFill>
                <a:schemeClr val="bg1"/>
              </a:solidFill>
            </a:endParaRPr>
          </a:p>
          <a:p>
            <a:r>
              <a:rPr lang="zh-CN" altLang="zh-CN" sz="3600" b="1" dirty="0">
                <a:solidFill>
                  <a:srgbClr val="FFFF00"/>
                </a:solidFill>
              </a:rPr>
              <a:t>其他理由</a:t>
            </a:r>
            <a:endParaRPr lang="en-US" altLang="zh-CN" sz="3600" b="1" dirty="0">
              <a:solidFill>
                <a:srgbClr val="FFFF00"/>
              </a:solidFill>
            </a:endParaRPr>
          </a:p>
          <a:p>
            <a:r>
              <a:rPr lang="en-US" altLang="zh-CN" sz="3200" u="sng" dirty="0" smtClean="0">
                <a:solidFill>
                  <a:schemeClr val="bg1"/>
                </a:solidFill>
              </a:rPr>
              <a:t>inspire/stimulate </a:t>
            </a:r>
            <a:r>
              <a:rPr lang="en-US" altLang="zh-CN" sz="3200" u="sng" dirty="0">
                <a:solidFill>
                  <a:schemeClr val="bg1"/>
                </a:solidFill>
              </a:rPr>
              <a:t>/arouse </a:t>
            </a:r>
            <a:r>
              <a:rPr lang="en-US" altLang="zh-CN" sz="3200" dirty="0">
                <a:solidFill>
                  <a:schemeClr val="bg1"/>
                </a:solidFill>
              </a:rPr>
              <a:t>the enthusiasm to study</a:t>
            </a:r>
          </a:p>
          <a:p>
            <a:r>
              <a:rPr lang="en-US" altLang="zh-CN" sz="3200" dirty="0">
                <a:solidFill>
                  <a:schemeClr val="bg1"/>
                </a:solidFill>
              </a:rPr>
              <a:t>b</a:t>
            </a:r>
            <a:r>
              <a:rPr lang="en-US" altLang="zh-CN" sz="3200" dirty="0" smtClean="0">
                <a:solidFill>
                  <a:schemeClr val="bg1"/>
                </a:solidFill>
              </a:rPr>
              <a:t>oost </a:t>
            </a:r>
            <a:r>
              <a:rPr lang="en-US" altLang="zh-CN" sz="3200" dirty="0">
                <a:solidFill>
                  <a:schemeClr val="bg1"/>
                </a:solidFill>
              </a:rPr>
              <a:t>students’ interest</a:t>
            </a:r>
          </a:p>
          <a:p>
            <a:r>
              <a:rPr lang="en-US" altLang="zh-CN" sz="3200" u="sng" dirty="0" smtClean="0">
                <a:solidFill>
                  <a:schemeClr val="bg1"/>
                </a:solidFill>
              </a:rPr>
              <a:t>reduce </a:t>
            </a:r>
            <a:r>
              <a:rPr lang="en-US" altLang="zh-CN" sz="3200" u="sng" dirty="0">
                <a:solidFill>
                  <a:schemeClr val="bg1"/>
                </a:solidFill>
              </a:rPr>
              <a:t>/ relieve </a:t>
            </a:r>
            <a:r>
              <a:rPr lang="en-US" altLang="zh-CN" sz="3200" dirty="0">
                <a:solidFill>
                  <a:schemeClr val="bg1"/>
                </a:solidFill>
              </a:rPr>
              <a:t>burden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first </a:t>
            </a:r>
            <a:r>
              <a:rPr lang="en-US" altLang="zh-CN" sz="3200" dirty="0">
                <a:solidFill>
                  <a:schemeClr val="bg1"/>
                </a:solidFill>
              </a:rPr>
              <a:t>and </a:t>
            </a:r>
            <a:r>
              <a:rPr lang="en-US" altLang="zh-CN" sz="3200" dirty="0" smtClean="0">
                <a:solidFill>
                  <a:schemeClr val="bg1"/>
                </a:solidFill>
              </a:rPr>
              <a:t>foremost/ </a:t>
            </a:r>
            <a:r>
              <a:rPr lang="en-US" altLang="zh-CN" sz="3200" dirty="0">
                <a:solidFill>
                  <a:schemeClr val="bg1"/>
                </a:solidFill>
              </a:rPr>
              <a:t>last but not the </a:t>
            </a:r>
            <a:r>
              <a:rPr lang="en-US" altLang="zh-CN" sz="3200" dirty="0" smtClean="0">
                <a:solidFill>
                  <a:schemeClr val="bg1"/>
                </a:solidFill>
              </a:rPr>
              <a:t>least/in </a:t>
            </a:r>
            <a:r>
              <a:rPr lang="en-US" altLang="zh-CN" sz="3200" dirty="0">
                <a:solidFill>
                  <a:schemeClr val="bg1"/>
                </a:solidFill>
              </a:rPr>
              <a:t>a word/ </a:t>
            </a:r>
            <a:r>
              <a:rPr lang="en-US" altLang="zh-CN" sz="3200" dirty="0" smtClean="0">
                <a:solidFill>
                  <a:schemeClr val="bg1"/>
                </a:solidFill>
              </a:rPr>
              <a:t>in </a:t>
            </a:r>
            <a:r>
              <a:rPr lang="en-US" altLang="zh-CN" sz="3200" dirty="0">
                <a:solidFill>
                  <a:schemeClr val="bg1"/>
                </a:solidFill>
              </a:rPr>
              <a:t>conclusion/ </a:t>
            </a:r>
            <a:r>
              <a:rPr lang="en-US" altLang="zh-CN" sz="3200" dirty="0" smtClean="0">
                <a:solidFill>
                  <a:schemeClr val="bg1"/>
                </a:solidFill>
              </a:rPr>
              <a:t>all </a:t>
            </a:r>
            <a:r>
              <a:rPr lang="en-US" altLang="zh-CN" sz="3200" dirty="0">
                <a:solidFill>
                  <a:schemeClr val="bg1"/>
                </a:solidFill>
              </a:rPr>
              <a:t>in all/ </a:t>
            </a:r>
            <a:r>
              <a:rPr lang="en-US" altLang="zh-CN" sz="3200" dirty="0" smtClean="0">
                <a:solidFill>
                  <a:schemeClr val="bg1"/>
                </a:solidFill>
              </a:rPr>
              <a:t>above </a:t>
            </a:r>
            <a:r>
              <a:rPr lang="en-US" altLang="zh-CN" sz="3200" dirty="0">
                <a:solidFill>
                  <a:schemeClr val="bg1"/>
                </a:solidFill>
              </a:rPr>
              <a:t>all/ </a:t>
            </a:r>
            <a:r>
              <a:rPr lang="en-US" altLang="zh-CN" sz="3200" dirty="0" smtClean="0">
                <a:solidFill>
                  <a:schemeClr val="bg1"/>
                </a:solidFill>
              </a:rPr>
              <a:t>to </a:t>
            </a:r>
            <a:r>
              <a:rPr lang="en-US" altLang="zh-CN" sz="3200" dirty="0">
                <a:solidFill>
                  <a:schemeClr val="bg1"/>
                </a:solidFill>
              </a:rPr>
              <a:t>sum up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2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136" y="116632"/>
            <a:ext cx="9123864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 smtClean="0">
                <a:solidFill>
                  <a:schemeClr val="bg1"/>
                </a:solidFill>
              </a:rPr>
              <a:t>I am </a:t>
            </a:r>
            <a:r>
              <a:rPr lang="en-US" altLang="zh-CN" sz="3200" b="1" i="1" dirty="0" smtClean="0">
                <a:solidFill>
                  <a:srgbClr val="FFFF00"/>
                </a:solidFill>
              </a:rPr>
              <a:t>in favor of </a:t>
            </a:r>
            <a:r>
              <a:rPr lang="en-US" altLang="zh-CN" sz="3200" dirty="0" smtClean="0">
                <a:solidFill>
                  <a:schemeClr val="bg1"/>
                </a:solidFill>
              </a:rPr>
              <a:t>opening </a:t>
            </a:r>
            <a:r>
              <a:rPr lang="en-US" altLang="zh-CN" sz="3200" dirty="0" err="1" smtClean="0">
                <a:solidFill>
                  <a:schemeClr val="bg1"/>
                </a:solidFill>
              </a:rPr>
              <a:t>iPad</a:t>
            </a:r>
            <a:r>
              <a:rPr lang="en-US" altLang="zh-CN" sz="3200" dirty="0" smtClean="0">
                <a:solidFill>
                  <a:schemeClr val="bg1"/>
                </a:solidFill>
              </a:rPr>
              <a:t> classrooms because it </a:t>
            </a:r>
            <a:r>
              <a:rPr lang="en-US" altLang="zh-CN" sz="3200" b="1" i="1" dirty="0">
                <a:solidFill>
                  <a:srgbClr val="FFFF00"/>
                </a:solidFill>
              </a:rPr>
              <a:t>is abundant in </a:t>
            </a:r>
            <a:r>
              <a:rPr lang="en-US" altLang="zh-CN" sz="3200" dirty="0" smtClean="0">
                <a:solidFill>
                  <a:schemeClr val="bg1"/>
                </a:solidFill>
              </a:rPr>
              <a:t>information resources, </a:t>
            </a:r>
            <a:r>
              <a:rPr lang="en-US" altLang="zh-CN" sz="3200" b="1" i="1" dirty="0">
                <a:solidFill>
                  <a:srgbClr val="FFFF00"/>
                </a:solidFill>
              </a:rPr>
              <a:t>which </a:t>
            </a:r>
            <a:r>
              <a:rPr lang="en-US" altLang="zh-CN" sz="3200" dirty="0" smtClean="0">
                <a:solidFill>
                  <a:schemeClr val="bg1"/>
                </a:solidFill>
              </a:rPr>
              <a:t>allows us to get </a:t>
            </a:r>
            <a:r>
              <a:rPr lang="en-US" altLang="zh-CN" sz="3200" b="1" i="1" dirty="0">
                <a:solidFill>
                  <a:srgbClr val="FFFF00"/>
                </a:solidFill>
              </a:rPr>
              <a:t>what </a:t>
            </a:r>
            <a:r>
              <a:rPr lang="en-US" altLang="zh-CN" sz="3200" dirty="0" smtClean="0">
                <a:solidFill>
                  <a:schemeClr val="bg1"/>
                </a:solidFill>
              </a:rPr>
              <a:t>we want conveniently. (</a:t>
            </a:r>
            <a:r>
              <a:rPr lang="zh-CN" altLang="en-US" sz="3200" dirty="0" smtClean="0">
                <a:solidFill>
                  <a:schemeClr val="bg1"/>
                </a:solidFill>
              </a:rPr>
              <a:t>钱景卓</a:t>
            </a:r>
            <a:r>
              <a:rPr lang="en-US" altLang="zh-CN" sz="3200" dirty="0" smtClean="0">
                <a:solidFill>
                  <a:schemeClr val="bg1"/>
                </a:solidFill>
              </a:rPr>
              <a:t>) </a:t>
            </a:r>
          </a:p>
          <a:p>
            <a:pPr marL="514350" indent="-514350">
              <a:buAutoNum type="arabicPeriod"/>
            </a:pPr>
            <a:endParaRPr lang="en-US" altLang="zh-CN" sz="3200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altLang="zh-CN" sz="3200" b="1" i="1" dirty="0">
                <a:solidFill>
                  <a:srgbClr val="FFFF00"/>
                </a:solidFill>
              </a:rPr>
              <a:t>Compared with </a:t>
            </a:r>
            <a:r>
              <a:rPr lang="en-US" altLang="zh-CN" sz="3200" dirty="0" smtClean="0">
                <a:solidFill>
                  <a:schemeClr val="bg1"/>
                </a:solidFill>
              </a:rPr>
              <a:t>traditional classrooms, </a:t>
            </a:r>
            <a:r>
              <a:rPr lang="en-US" altLang="zh-CN" sz="3200" dirty="0" err="1" smtClean="0">
                <a:solidFill>
                  <a:schemeClr val="bg1"/>
                </a:solidFill>
              </a:rPr>
              <a:t>iPad</a:t>
            </a:r>
            <a:r>
              <a:rPr lang="en-US" altLang="zh-CN" sz="3200" dirty="0" smtClean="0">
                <a:solidFill>
                  <a:schemeClr val="bg1"/>
                </a:solidFill>
              </a:rPr>
              <a:t>    classrooms provide us with </a:t>
            </a:r>
            <a:r>
              <a:rPr lang="en-US" altLang="zh-CN" sz="3200" b="1" i="1" dirty="0">
                <a:solidFill>
                  <a:srgbClr val="FFFF00"/>
                </a:solidFill>
              </a:rPr>
              <a:t>abundant and diverse </a:t>
            </a:r>
            <a:r>
              <a:rPr lang="en-US" altLang="zh-CN" sz="3200" dirty="0" smtClean="0">
                <a:solidFill>
                  <a:schemeClr val="bg1"/>
                </a:solidFill>
              </a:rPr>
              <a:t>educational resources. (</a:t>
            </a:r>
            <a:r>
              <a:rPr lang="zh-CN" altLang="en-US" sz="3200" dirty="0" smtClean="0">
                <a:solidFill>
                  <a:schemeClr val="bg1"/>
                </a:solidFill>
              </a:rPr>
              <a:t>夏睿哲</a:t>
            </a:r>
            <a:r>
              <a:rPr lang="en-US" altLang="zh-CN" sz="3200" dirty="0" smtClean="0">
                <a:solidFill>
                  <a:schemeClr val="bg1"/>
                </a:solidFill>
              </a:rPr>
              <a:t>)</a:t>
            </a:r>
          </a:p>
          <a:p>
            <a:pPr marL="514350" indent="-514350">
              <a:buAutoNum type="arabicPeriod"/>
            </a:pPr>
            <a:endParaRPr lang="en-US" altLang="zh-CN" sz="3200" dirty="0" smtClean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r>
              <a:rPr lang="en-US" altLang="zh-CN" sz="3200" dirty="0" err="1" smtClean="0">
                <a:solidFill>
                  <a:schemeClr val="bg1"/>
                </a:solidFill>
              </a:rPr>
              <a:t>Ipad</a:t>
            </a:r>
            <a:r>
              <a:rPr lang="en-US" altLang="zh-CN" sz="3200" dirty="0" smtClean="0">
                <a:solidFill>
                  <a:schemeClr val="bg1"/>
                </a:solidFill>
              </a:rPr>
              <a:t> classrooms make it possible for us to </a:t>
            </a:r>
            <a:r>
              <a:rPr lang="en-US" altLang="zh-CN" sz="3200" b="1" i="1" dirty="0">
                <a:solidFill>
                  <a:srgbClr val="FFFF00"/>
                </a:solidFill>
              </a:rPr>
              <a:t>build a bridge between</a:t>
            </a:r>
            <a:r>
              <a:rPr lang="en-US" altLang="zh-CN" sz="3200" dirty="0" smtClean="0">
                <a:solidFill>
                  <a:schemeClr val="bg1"/>
                </a:solidFill>
              </a:rPr>
              <a:t> teachers and students, </a:t>
            </a:r>
            <a:r>
              <a:rPr lang="en-US" altLang="zh-CN" sz="3200" b="1" i="1" dirty="0">
                <a:solidFill>
                  <a:srgbClr val="FFFF00"/>
                </a:solidFill>
              </a:rPr>
              <a:t>promoting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      their </a:t>
            </a:r>
            <a:r>
              <a:rPr lang="en-US" altLang="zh-CN" sz="3200" dirty="0">
                <a:solidFill>
                  <a:schemeClr val="bg1"/>
                </a:solidFill>
              </a:rPr>
              <a:t>communication. (</a:t>
            </a:r>
            <a:r>
              <a:rPr lang="zh-CN" altLang="en-US" sz="3200" dirty="0" smtClean="0">
                <a:solidFill>
                  <a:schemeClr val="bg1"/>
                </a:solidFill>
              </a:rPr>
              <a:t>邵昊眀</a:t>
            </a:r>
            <a:r>
              <a:rPr lang="en-US" altLang="zh-CN" sz="3200" dirty="0" smtClean="0">
                <a:solidFill>
                  <a:schemeClr val="bg1"/>
                </a:solidFill>
              </a:rPr>
              <a:t>)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2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314" y="15147"/>
            <a:ext cx="911368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4. Unlike </a:t>
            </a:r>
            <a:r>
              <a:rPr lang="en-US" altLang="zh-CN" sz="3200" dirty="0">
                <a:solidFill>
                  <a:schemeClr val="bg1"/>
                </a:solidFill>
              </a:rPr>
              <a:t>traditional teaching approaches, it is much more </a:t>
            </a:r>
            <a:r>
              <a:rPr lang="en-US" altLang="zh-CN" sz="3200" b="1" i="1" dirty="0">
                <a:solidFill>
                  <a:srgbClr val="FFFF00"/>
                </a:solidFill>
              </a:rPr>
              <a:t>environmentally friendly </a:t>
            </a:r>
            <a:r>
              <a:rPr lang="en-US" altLang="zh-CN" sz="3200" dirty="0">
                <a:solidFill>
                  <a:schemeClr val="bg1"/>
                </a:solidFill>
              </a:rPr>
              <a:t>based on the fact that we can reduce the use of paper which is made from wood if we open </a:t>
            </a:r>
            <a:r>
              <a:rPr lang="en-US" altLang="zh-CN" sz="3200" dirty="0" err="1">
                <a:solidFill>
                  <a:schemeClr val="bg1"/>
                </a:solidFill>
              </a:rPr>
              <a:t>iPad</a:t>
            </a:r>
            <a:r>
              <a:rPr lang="en-US" altLang="zh-CN" sz="3200" dirty="0">
                <a:solidFill>
                  <a:schemeClr val="bg1"/>
                </a:solidFill>
              </a:rPr>
              <a:t> classrooms. (</a:t>
            </a:r>
            <a:r>
              <a:rPr lang="zh-CN" altLang="en-US" sz="3200" dirty="0" smtClean="0">
                <a:solidFill>
                  <a:schemeClr val="bg1"/>
                </a:solidFill>
              </a:rPr>
              <a:t>杨诗静</a:t>
            </a:r>
            <a:r>
              <a:rPr lang="en-US" altLang="zh-CN" sz="3200" dirty="0" smtClean="0">
                <a:solidFill>
                  <a:schemeClr val="bg1"/>
                </a:solidFill>
              </a:rPr>
              <a:t>)</a:t>
            </a:r>
          </a:p>
          <a:p>
            <a:endParaRPr lang="en-US" altLang="zh-CN" sz="3200" dirty="0">
              <a:solidFill>
                <a:schemeClr val="bg1"/>
              </a:solidFill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5. </a:t>
            </a:r>
            <a:r>
              <a:rPr lang="en-US" altLang="zh-CN" sz="3200" b="1" i="1" dirty="0">
                <a:solidFill>
                  <a:srgbClr val="FFFF00"/>
                </a:solidFill>
              </a:rPr>
              <a:t>Last but not the least</a:t>
            </a:r>
            <a:r>
              <a:rPr lang="en-US" altLang="zh-CN" sz="3200" dirty="0" smtClean="0">
                <a:solidFill>
                  <a:schemeClr val="bg1"/>
                </a:solidFill>
              </a:rPr>
              <a:t>, living at a time </a:t>
            </a:r>
            <a:r>
              <a:rPr lang="en-US" altLang="zh-CN" sz="3200" b="1" i="1" dirty="0">
                <a:solidFill>
                  <a:srgbClr val="FFFF00"/>
                </a:solidFill>
              </a:rPr>
              <a:t>when </a:t>
            </a:r>
            <a:r>
              <a:rPr lang="en-US" altLang="zh-CN" sz="3200" dirty="0" smtClean="0">
                <a:solidFill>
                  <a:schemeClr val="bg1"/>
                </a:solidFill>
              </a:rPr>
              <a:t>technology is developing </a:t>
            </a:r>
            <a:r>
              <a:rPr lang="en-US" altLang="zh-CN" sz="3200" b="1" i="1" dirty="0">
                <a:solidFill>
                  <a:srgbClr val="FFFF00"/>
                </a:solidFill>
              </a:rPr>
              <a:t>at an extremely high speed</a:t>
            </a:r>
            <a:r>
              <a:rPr lang="en-US" altLang="zh-CN" sz="3200" dirty="0" smtClean="0">
                <a:solidFill>
                  <a:schemeClr val="bg1"/>
                </a:solidFill>
              </a:rPr>
              <a:t>,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</a:rPr>
              <a:t>we will be able to </a:t>
            </a:r>
            <a:r>
              <a:rPr lang="en-US" altLang="zh-CN" sz="3200" b="1" i="1" dirty="0">
                <a:solidFill>
                  <a:srgbClr val="FFFF00"/>
                </a:solidFill>
              </a:rPr>
              <a:t>involve in </a:t>
            </a:r>
            <a:r>
              <a:rPr lang="en-US" altLang="zh-CN" sz="3200" dirty="0" smtClean="0">
                <a:solidFill>
                  <a:schemeClr val="bg1"/>
                </a:solidFill>
              </a:rPr>
              <a:t>the society with more </a:t>
            </a:r>
            <a:r>
              <a:rPr lang="en-US" altLang="zh-CN" sz="3200" b="1" i="1" dirty="0">
                <a:solidFill>
                  <a:srgbClr val="FFFF00"/>
                </a:solidFill>
              </a:rPr>
              <a:t>ease </a:t>
            </a:r>
            <a:r>
              <a:rPr lang="en-US" altLang="zh-CN" sz="3200" dirty="0" smtClean="0">
                <a:solidFill>
                  <a:schemeClr val="bg1"/>
                </a:solidFill>
              </a:rPr>
              <a:t>in the future if we get used to using </a:t>
            </a:r>
            <a:r>
              <a:rPr lang="en-US" altLang="zh-CN" sz="3200" b="1" i="1" dirty="0">
                <a:solidFill>
                  <a:srgbClr val="FFFF00"/>
                </a:solidFill>
              </a:rPr>
              <a:t>cutting-edge </a:t>
            </a:r>
            <a:r>
              <a:rPr lang="en-US" altLang="zh-CN" sz="3200" dirty="0" smtClean="0">
                <a:solidFill>
                  <a:schemeClr val="bg1"/>
                </a:solidFill>
              </a:rPr>
              <a:t>products. (</a:t>
            </a:r>
            <a:r>
              <a:rPr lang="zh-CN" altLang="en-US" sz="3200" dirty="0" smtClean="0">
                <a:solidFill>
                  <a:schemeClr val="bg1"/>
                </a:solidFill>
              </a:rPr>
              <a:t>唐佳婧</a:t>
            </a:r>
            <a:r>
              <a:rPr lang="en-US" altLang="zh-CN" sz="3200" dirty="0" smtClean="0">
                <a:solidFill>
                  <a:schemeClr val="bg1"/>
                </a:solidFill>
              </a:rPr>
              <a:t>)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72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8" t="2207" r="8424" b="2992"/>
          <a:stretch/>
        </p:blipFill>
        <p:spPr bwMode="auto">
          <a:xfrm rot="5400000">
            <a:off x="1211436" y="459319"/>
            <a:ext cx="6858004" cy="5939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001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669</Words>
  <Application>Microsoft Office PowerPoint</Application>
  <PresentationFormat>全屏显示(4:3)</PresentationFormat>
  <Paragraphs>72</Paragraphs>
  <Slides>17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30</cp:revision>
  <dcterms:created xsi:type="dcterms:W3CDTF">2015-09-15T07:19:06Z</dcterms:created>
  <dcterms:modified xsi:type="dcterms:W3CDTF">2015-09-17T00:52:54Z</dcterms:modified>
</cp:coreProperties>
</file>

<file path=docProps/thumbnail.jpeg>
</file>